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76" r:id="rId5"/>
    <p:sldId id="277" r:id="rId6"/>
    <p:sldId id="259" r:id="rId7"/>
    <p:sldId id="263" r:id="rId8"/>
    <p:sldId id="273" r:id="rId9"/>
    <p:sldId id="279" r:id="rId10"/>
    <p:sldId id="275" r:id="rId11"/>
    <p:sldId id="280" r:id="rId12"/>
    <p:sldId id="265" r:id="rId13"/>
    <p:sldId id="266" r:id="rId14"/>
    <p:sldId id="267" r:id="rId15"/>
    <p:sldId id="268" r:id="rId16"/>
    <p:sldId id="270" r:id="rId17"/>
    <p:sldId id="261" r:id="rId18"/>
    <p:sldId id="278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rene Park" initials="I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FD671-64AE-4968-81C5-D4DC33624C52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69B65-E070-4069-9D06-F9800C816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02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69B65-E070-4069-9D06-F9800C816E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9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87417B-8A10-4ECE-A850-A44A89B01359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46A62D0-C98E-4682-9DF3-65A3FC3BBF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MAHEC!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Early Immersion: Direct Patient Care 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39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Preceptor: </a:t>
            </a:r>
            <a:r>
              <a:rPr lang="en-US" dirty="0" smtClean="0"/>
              <a:t>Faculty or resident pharmacist</a:t>
            </a:r>
          </a:p>
          <a:p>
            <a:endParaRPr lang="en-US" dirty="0" smtClean="0"/>
          </a:p>
          <a:p>
            <a:r>
              <a:rPr lang="en-US" b="1" dirty="0" smtClean="0"/>
              <a:t>Purpose:</a:t>
            </a:r>
            <a:r>
              <a:rPr lang="en-US" dirty="0" smtClean="0"/>
              <a:t> Research clinical questions and make evidence-based recommendations; follow-up with patients as requested</a:t>
            </a:r>
          </a:p>
          <a:p>
            <a:r>
              <a:rPr lang="en-US" b="1" dirty="0" smtClean="0"/>
              <a:t>Expectations:</a:t>
            </a:r>
          </a:p>
          <a:p>
            <a:pPr lvl="1"/>
            <a:r>
              <a:rPr lang="en-US" dirty="0" smtClean="0"/>
              <a:t>Arrival time 8:15am and 1:15pm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This experience varies by preceptor. Check with your assigned preceptor BEFORE you consulting experience to clarifying where to meet and what to expect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Research and respond to questions in the “FM Pharmacy Student” inbox that day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Research and respond to questions in the “FM Pharmacy Clinic” inbox as assigned by your preceptor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there are no questions, this time is to be used as “independent learning time” but must be completed onsite at Biltmore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Consulting Clinic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Preceptor: </a:t>
            </a:r>
            <a:r>
              <a:rPr lang="en-US" dirty="0"/>
              <a:t>Faculty or resident pharmacist</a:t>
            </a:r>
          </a:p>
          <a:p>
            <a:endParaRPr lang="en-US" dirty="0"/>
          </a:p>
          <a:p>
            <a:r>
              <a:rPr lang="en-US" b="1" dirty="0"/>
              <a:t>Purpose:</a:t>
            </a:r>
            <a:r>
              <a:rPr lang="en-US" dirty="0"/>
              <a:t> </a:t>
            </a:r>
            <a:r>
              <a:rPr lang="en-US" dirty="0" smtClean="0"/>
              <a:t>Complete post-discharge medication reconciliations and rectify emergent drug-related problems for patients recently discharged from the hospital.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Expectations:</a:t>
            </a:r>
          </a:p>
          <a:p>
            <a:pPr lvl="1"/>
            <a:r>
              <a:rPr lang="en-US" dirty="0"/>
              <a:t>Arrival time 8:15am and </a:t>
            </a:r>
            <a:r>
              <a:rPr lang="en-US" dirty="0" smtClean="0"/>
              <a:t>1:15pm (meet in fellows work room)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You will be provided a list of patients who were recently discharged from the hospital, including their discharge summaries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Review the med lists in the EHR and the discharge summary for discrepancies/drug-related problems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Call the patient and reconcile medications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Work with your preceptor to resolve any drug-related problems that need to be addressed before the follow up office visit.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Post-Discharge Clinic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57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Preceptor: </a:t>
            </a:r>
            <a:r>
              <a:rPr lang="en-US" dirty="0" smtClean="0"/>
              <a:t>n/a</a:t>
            </a:r>
          </a:p>
          <a:p>
            <a:endParaRPr lang="en-US" b="1" dirty="0" smtClean="0"/>
          </a:p>
          <a:p>
            <a:r>
              <a:rPr lang="en-US" b="1" dirty="0" smtClean="0"/>
              <a:t>Purpose: </a:t>
            </a:r>
            <a:r>
              <a:rPr lang="en-US" dirty="0" smtClean="0"/>
              <a:t>Participate in the family medicine residency didactic curriculum</a:t>
            </a:r>
          </a:p>
          <a:p>
            <a:endParaRPr lang="en-US" b="1" dirty="0" smtClean="0"/>
          </a:p>
          <a:p>
            <a:r>
              <a:rPr lang="en-US" b="1" dirty="0" smtClean="0"/>
              <a:t>Expectations:</a:t>
            </a:r>
          </a:p>
          <a:p>
            <a:pPr lvl="1"/>
            <a:r>
              <a:rPr lang="en-US" dirty="0" smtClean="0"/>
              <a:t>Arrival time: as stated in didactic schedule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Participate in discussion and ask questions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Attend all of didactic sessions as indicated on the schedule (available on wiki page) unless dismissed by FM faculty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On weeks in which there are no didactic activities indicated for you to attend, you will have an extra ½ day of pharmacy clinic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Didactics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Preceptor: </a:t>
            </a:r>
            <a:r>
              <a:rPr lang="en-US" dirty="0"/>
              <a:t>F</a:t>
            </a:r>
            <a:r>
              <a:rPr lang="en-US" dirty="0" smtClean="0"/>
              <a:t>aculty pharmacist, resident pharmacist, or PY4 student</a:t>
            </a:r>
          </a:p>
          <a:p>
            <a:endParaRPr lang="en-US" b="1" dirty="0" smtClean="0"/>
          </a:p>
          <a:p>
            <a:r>
              <a:rPr lang="en-US" b="1" dirty="0" smtClean="0"/>
              <a:t>Purpose: </a:t>
            </a:r>
            <a:r>
              <a:rPr lang="en-US" dirty="0"/>
              <a:t>P</a:t>
            </a:r>
            <a:r>
              <a:rPr lang="en-US" dirty="0" smtClean="0"/>
              <a:t>articipate in pharmacy focused topic discussions each week</a:t>
            </a:r>
          </a:p>
          <a:p>
            <a:pPr marL="109728" indent="0">
              <a:buNone/>
            </a:pPr>
            <a:endParaRPr lang="en-US" b="1" dirty="0" smtClean="0"/>
          </a:p>
          <a:p>
            <a:r>
              <a:rPr lang="en-US" b="1" dirty="0" smtClean="0"/>
              <a:t>Expectations:</a:t>
            </a:r>
          </a:p>
          <a:p>
            <a:pPr lvl="1"/>
            <a:r>
              <a:rPr lang="en-US" dirty="0" smtClean="0"/>
              <a:t>Arrival time: as stated on calendar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Read and be prepared to discuss topic discussion readings, which are found on the website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Participate in discussion and ask questions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Preceptor: </a:t>
            </a:r>
            <a:r>
              <a:rPr lang="en-US" dirty="0"/>
              <a:t>Faculty pharmacist, </a:t>
            </a:r>
            <a:r>
              <a:rPr lang="en-US" dirty="0" smtClean="0"/>
              <a:t>resident pharmacist, </a:t>
            </a:r>
            <a:r>
              <a:rPr lang="en-US" dirty="0"/>
              <a:t>or PY4 student</a:t>
            </a:r>
          </a:p>
          <a:p>
            <a:endParaRPr lang="en-US" b="1" dirty="0"/>
          </a:p>
          <a:p>
            <a:r>
              <a:rPr lang="en-US" b="1" dirty="0"/>
              <a:t>Purpose: </a:t>
            </a:r>
            <a:r>
              <a:rPr lang="en-US" dirty="0"/>
              <a:t>Participate in </a:t>
            </a:r>
            <a:r>
              <a:rPr lang="en-US" dirty="0" smtClean="0"/>
              <a:t>pharmacy-related projects to improve the quality of care provided to our patients</a:t>
            </a:r>
          </a:p>
          <a:p>
            <a:endParaRPr lang="en-US" b="1" dirty="0"/>
          </a:p>
          <a:p>
            <a:r>
              <a:rPr lang="en-US" b="1" dirty="0" smtClean="0"/>
              <a:t>Expectations</a:t>
            </a:r>
            <a:r>
              <a:rPr lang="en-US" b="1" dirty="0"/>
              <a:t>:</a:t>
            </a:r>
          </a:p>
          <a:p>
            <a:pPr lvl="1"/>
            <a:r>
              <a:rPr lang="en-US" dirty="0" smtClean="0"/>
              <a:t>Variable; </a:t>
            </a:r>
            <a:r>
              <a:rPr lang="en-US" dirty="0"/>
              <a:t>p</a:t>
            </a:r>
            <a:r>
              <a:rPr lang="en-US" dirty="0" smtClean="0"/>
              <a:t>lease discuss this with the respective preceptor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Run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Purpose</a:t>
            </a:r>
            <a:r>
              <a:rPr lang="en-US" dirty="0" smtClean="0"/>
              <a:t>: Protected time for projects, patient work up, notes, independent study, meetings with preceptors as needed</a:t>
            </a:r>
          </a:p>
          <a:p>
            <a:endParaRPr lang="en-US" dirty="0" smtClean="0"/>
          </a:p>
          <a:p>
            <a:r>
              <a:rPr lang="en-US" b="1" dirty="0" smtClean="0"/>
              <a:t>Expectations:</a:t>
            </a:r>
          </a:p>
          <a:p>
            <a:pPr lvl="1"/>
            <a:r>
              <a:rPr lang="en-US" dirty="0" smtClean="0"/>
              <a:t>Due to space issues, this does not have to be done at MAHEC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Quality work is expected regardless of where you work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This is NOT “time off”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Learning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Drug Information</a:t>
            </a:r>
          </a:p>
          <a:p>
            <a:endParaRPr lang="en-US" dirty="0" smtClean="0"/>
          </a:p>
          <a:p>
            <a:r>
              <a:rPr lang="en-US" dirty="0" smtClean="0"/>
              <a:t>CMM Worksheets</a:t>
            </a:r>
          </a:p>
          <a:p>
            <a:endParaRPr lang="en-US" dirty="0" smtClean="0"/>
          </a:p>
          <a:p>
            <a:r>
              <a:rPr lang="en-US" dirty="0" smtClean="0"/>
              <a:t>Oral Presentation</a:t>
            </a:r>
          </a:p>
          <a:p>
            <a:endParaRPr lang="en-US" dirty="0" smtClean="0"/>
          </a:p>
          <a:p>
            <a:r>
              <a:rPr lang="en-US" dirty="0" smtClean="0"/>
              <a:t>Book Club – Checklist Manifesto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Assignments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</a:p>
          <a:p>
            <a:endParaRPr lang="en-US" dirty="0" smtClean="0"/>
          </a:p>
          <a:p>
            <a:r>
              <a:rPr lang="en-US" dirty="0" smtClean="0"/>
              <a:t>Forms and Documents</a:t>
            </a:r>
          </a:p>
          <a:p>
            <a:endParaRPr lang="en-US" dirty="0" smtClean="0"/>
          </a:p>
          <a:p>
            <a:r>
              <a:rPr lang="en-US" dirty="0" smtClean="0"/>
              <a:t>TD readings</a:t>
            </a:r>
          </a:p>
          <a:p>
            <a:endParaRPr lang="en-US" dirty="0" smtClean="0"/>
          </a:p>
          <a:p>
            <a:r>
              <a:rPr lang="en-US" dirty="0" smtClean="0"/>
              <a:t>Orientation </a:t>
            </a:r>
            <a:r>
              <a:rPr lang="en-US" dirty="0" err="1" smtClean="0"/>
              <a:t>Powerpoint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6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Tour of the Family Health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00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Assignments:</a:t>
            </a:r>
          </a:p>
          <a:p>
            <a:pPr lvl="1"/>
            <a:r>
              <a:rPr lang="en-US" dirty="0" smtClean="0"/>
              <a:t>Student-Run Processes</a:t>
            </a:r>
          </a:p>
          <a:p>
            <a:pPr lvl="1"/>
            <a:r>
              <a:rPr lang="en-US" dirty="0" smtClean="0"/>
              <a:t>Reach </a:t>
            </a:r>
            <a:r>
              <a:rPr lang="en-US" dirty="0"/>
              <a:t>out to </a:t>
            </a:r>
            <a:r>
              <a:rPr lang="en-US" dirty="0" smtClean="0"/>
              <a:t>these </a:t>
            </a:r>
            <a:r>
              <a:rPr lang="en-US" dirty="0"/>
              <a:t>preceptor to discuss rotation </a:t>
            </a:r>
            <a:r>
              <a:rPr lang="en-US" dirty="0" smtClean="0"/>
              <a:t>deadlines 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EHR training video </a:t>
            </a:r>
            <a:r>
              <a:rPr lang="en-US" smtClean="0"/>
              <a:t>and practice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Coaguchek</a:t>
            </a:r>
            <a:r>
              <a:rPr lang="en-US" dirty="0" smtClean="0"/>
              <a:t> training video</a:t>
            </a:r>
          </a:p>
          <a:p>
            <a:endParaRPr lang="en-US" dirty="0" smtClean="0"/>
          </a:p>
          <a:p>
            <a:r>
              <a:rPr lang="en-US" dirty="0" smtClean="0"/>
              <a:t>Vitals Check-off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Inhaler Check-off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Now What?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16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Mountain Area Health Education Center (MAHEC)</a:t>
            </a:r>
          </a:p>
          <a:p>
            <a:r>
              <a:rPr lang="en-US" dirty="0" smtClean="0"/>
              <a:t>Large family medicine medical residency program</a:t>
            </a:r>
          </a:p>
          <a:p>
            <a:r>
              <a:rPr lang="en-US" dirty="0" smtClean="0"/>
              <a:t>Behavioral health, nursing, nutrition</a:t>
            </a:r>
          </a:p>
          <a:p>
            <a:r>
              <a:rPr lang="en-US" dirty="0" smtClean="0"/>
              <a:t>Pharmacotherapy </a:t>
            </a:r>
            <a:r>
              <a:rPr lang="en-US" dirty="0" err="1" smtClean="0"/>
              <a:t>Dept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5 full-time clinical pharmacists</a:t>
            </a:r>
          </a:p>
          <a:p>
            <a:pPr lvl="1"/>
            <a:r>
              <a:rPr lang="en-US" dirty="0" smtClean="0"/>
              <a:t>2 PGY-1 Pharmacy Practice Residents</a:t>
            </a:r>
          </a:p>
          <a:p>
            <a:pPr lvl="1"/>
            <a:r>
              <a:rPr lang="en-US" dirty="0" smtClean="0"/>
              <a:t>2 PGY-2 Pharmacy Practice Residents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MAHEC?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4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rovision </a:t>
            </a:r>
            <a:r>
              <a:rPr lang="en-US" dirty="0"/>
              <a:t>of direct patient care in the outpatient setting, typically in a physician or pharmacist-run clinic. </a:t>
            </a: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Services </a:t>
            </a:r>
            <a:r>
              <a:rPr lang="en-US" dirty="0"/>
              <a:t>can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comprehensive </a:t>
            </a:r>
            <a:r>
              <a:rPr lang="en-US" dirty="0"/>
              <a:t>medication management (</a:t>
            </a:r>
            <a:r>
              <a:rPr lang="en-US" dirty="0" smtClean="0"/>
              <a:t>CMM)</a:t>
            </a:r>
          </a:p>
          <a:p>
            <a:pPr lvl="1"/>
            <a:r>
              <a:rPr lang="en-US" dirty="0" smtClean="0"/>
              <a:t>problem-focused </a:t>
            </a:r>
            <a:r>
              <a:rPr lang="en-US" dirty="0"/>
              <a:t>medication management including </a:t>
            </a:r>
            <a:r>
              <a:rPr lang="en-US" dirty="0" smtClean="0"/>
              <a:t>anticoagulation</a:t>
            </a:r>
          </a:p>
          <a:p>
            <a:pPr lvl="1"/>
            <a:r>
              <a:rPr lang="en-US" dirty="0" smtClean="0"/>
              <a:t>medication </a:t>
            </a:r>
            <a:r>
              <a:rPr lang="en-US" dirty="0"/>
              <a:t>reconciliation, counseling and education.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Ambulatory Care?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6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pharmacists work </a:t>
            </a:r>
            <a:r>
              <a:rPr lang="en-US" dirty="0"/>
              <a:t>within a collaborative practice agreement (CPA) that grants prescriptive authority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Work done by pharmacists within a CPA is called collaborative drug therapy management (CDTM).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In North Carolina, the clinical pharmacist practitioner (CPP) model represents our CPA</a:t>
            </a:r>
            <a:r>
              <a:rPr lang="en-US" dirty="0" smtClean="0"/>
              <a:t>.</a:t>
            </a:r>
          </a:p>
          <a:p>
            <a:pPr marL="109728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All pharmacists at MAHEC have their CPP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Team-Teaching Model</a:t>
            </a:r>
          </a:p>
          <a:p>
            <a:endParaRPr lang="en-US" dirty="0" smtClean="0"/>
          </a:p>
          <a:p>
            <a:r>
              <a:rPr lang="en-US" dirty="0" smtClean="0"/>
              <a:t>Preceptors</a:t>
            </a:r>
          </a:p>
          <a:p>
            <a:pPr lvl="1"/>
            <a:r>
              <a:rPr lang="en-US" dirty="0" smtClean="0"/>
              <a:t>Submission of CMM form to preceptor at the end of each pharmacy clinic</a:t>
            </a:r>
          </a:p>
          <a:p>
            <a:pPr lvl="1"/>
            <a:r>
              <a:rPr lang="en-US" dirty="0" smtClean="0"/>
              <a:t>Completion of evaluations</a:t>
            </a:r>
          </a:p>
          <a:p>
            <a:pPr lvl="2"/>
            <a:r>
              <a:rPr lang="en-US" dirty="0" smtClean="0"/>
              <a:t>It is your responsibility to make sure these get completed on time. </a:t>
            </a:r>
          </a:p>
          <a:p>
            <a:pPr marL="630936" lvl="2" indent="0">
              <a:buNone/>
            </a:pPr>
            <a:endParaRPr lang="en-US" dirty="0" smtClean="0"/>
          </a:p>
          <a:p>
            <a:r>
              <a:rPr lang="en-US" dirty="0" smtClean="0"/>
              <a:t>Dress</a:t>
            </a:r>
          </a:p>
          <a:p>
            <a:pPr lvl="1"/>
            <a:r>
              <a:rPr lang="en-US" dirty="0" smtClean="0"/>
              <a:t>Professional/Business casual</a:t>
            </a:r>
          </a:p>
          <a:p>
            <a:pPr lvl="2"/>
            <a:r>
              <a:rPr lang="en-US" dirty="0" smtClean="0"/>
              <a:t>Tie required for men</a:t>
            </a:r>
          </a:p>
          <a:p>
            <a:pPr lvl="1"/>
            <a:r>
              <a:rPr lang="en-US" dirty="0" smtClean="0"/>
              <a:t>Lab coat optional</a:t>
            </a:r>
          </a:p>
          <a:p>
            <a:pPr lvl="1"/>
            <a:r>
              <a:rPr lang="en-US" dirty="0" smtClean="0"/>
              <a:t>Please wear your name tag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9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Six Core Experiences: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Pharmacotherapy </a:t>
            </a:r>
            <a:r>
              <a:rPr lang="en-US" dirty="0"/>
              <a:t>clinic (</a:t>
            </a:r>
            <a:r>
              <a:rPr lang="en-US" dirty="0" smtClean="0"/>
              <a:t>2-3 </a:t>
            </a:r>
            <a:r>
              <a:rPr lang="en-US" dirty="0"/>
              <a:t>half-days per week)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Consulting (1 </a:t>
            </a:r>
            <a:r>
              <a:rPr lang="en-US" dirty="0"/>
              <a:t>half-day per week)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Family Medicine Didactics </a:t>
            </a:r>
            <a:r>
              <a:rPr lang="en-US" dirty="0"/>
              <a:t>(1 half-day per week)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Teaching time (1 half-day per week)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Student Run Processes/Independent Learning  </a:t>
            </a:r>
            <a:r>
              <a:rPr lang="en-US" dirty="0" smtClean="0"/>
              <a:t>(2 </a:t>
            </a:r>
            <a:r>
              <a:rPr lang="en-US" dirty="0"/>
              <a:t>half-days per week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Drug Information Clinic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6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Preceptor: </a:t>
            </a:r>
            <a:r>
              <a:rPr lang="en-US" dirty="0"/>
              <a:t>F</a:t>
            </a:r>
            <a:r>
              <a:rPr lang="en-US" dirty="0" smtClean="0"/>
              <a:t>aculty or resident pharmacist</a:t>
            </a:r>
          </a:p>
          <a:p>
            <a:endParaRPr lang="en-US" b="1" dirty="0" smtClean="0"/>
          </a:p>
          <a:p>
            <a:r>
              <a:rPr lang="en-US" b="1" dirty="0" smtClean="0"/>
              <a:t>Purpose: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ee patients independently for comprehensive medication management as part of the Medicare AWV or problem-specific medication management visits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ractice documentation of the encounter using the SOAP note template provided</a:t>
            </a:r>
            <a:endParaRPr lang="en-US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Pharmacotherapy Clinic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Expectations:</a:t>
            </a:r>
          </a:p>
          <a:p>
            <a:pPr lvl="1"/>
            <a:r>
              <a:rPr lang="en-US" dirty="0" smtClean="0"/>
              <a:t>Arrival time: 8:15am or 1:15pm (clinic or workroom – ask your preceptor in advance where to meet)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Prior to clinic: Work up 2 patients per clinic. If you are paired with another EI student, coordinate with them.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Present patients you worked up to your preceptor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Lead visits with patients you worked up and others as deemed appropriate by preceptor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Pharmacotherapy Clinic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8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 Work-Up</a:t>
            </a:r>
          </a:p>
          <a:p>
            <a:pPr lvl="1"/>
            <a:r>
              <a:rPr lang="en-US" dirty="0" smtClean="0"/>
              <a:t>Work up patients following the CMM worksheet (on wiki site)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At the end of each clinic, turn your CMM worksheet into your preceptor for that day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If you think you may need a copy of your worksheet to prepare for your oral presentation, make a copy BEFORE turning it 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Pharmacotherapy Clinic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11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538</TotalTime>
  <Words>921</Words>
  <Application>Microsoft Office PowerPoint</Application>
  <PresentationFormat>On-screen Show (4:3)</PresentationFormat>
  <Paragraphs>169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Welcome to MAHEC!</vt:lpstr>
      <vt:lpstr>What is MAHEC?</vt:lpstr>
      <vt:lpstr>What is Ambulatory Care?</vt:lpstr>
      <vt:lpstr>Scope of Practice</vt:lpstr>
      <vt:lpstr>General Information</vt:lpstr>
      <vt:lpstr>Rotation Overview</vt:lpstr>
      <vt:lpstr>Pharmacotherapy Clinic</vt:lpstr>
      <vt:lpstr>Pharmacotherapy Clinic</vt:lpstr>
      <vt:lpstr>Pharmacotherapy Clinic</vt:lpstr>
      <vt:lpstr>Consulting Clinic</vt:lpstr>
      <vt:lpstr>Post-Discharge Clinic</vt:lpstr>
      <vt:lpstr>Didactics</vt:lpstr>
      <vt:lpstr>Teaching Time</vt:lpstr>
      <vt:lpstr>Student Run Processes</vt:lpstr>
      <vt:lpstr>Independent Learning Time</vt:lpstr>
      <vt:lpstr>Assignments</vt:lpstr>
      <vt:lpstr>Wiki Website</vt:lpstr>
      <vt:lpstr>Tour of the Family Health Center</vt:lpstr>
      <vt:lpstr>So Now What?</vt:lpstr>
    </vt:vector>
  </TitlesOfParts>
  <Company>MAHEC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MAHEC!</dc:title>
  <dc:creator>Rebecca Grandy</dc:creator>
  <cp:lastModifiedBy>Tasha Woodall</cp:lastModifiedBy>
  <cp:revision>64</cp:revision>
  <dcterms:created xsi:type="dcterms:W3CDTF">2017-08-17T20:46:42Z</dcterms:created>
  <dcterms:modified xsi:type="dcterms:W3CDTF">2018-03-02T14:46:41Z</dcterms:modified>
</cp:coreProperties>
</file>